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embeddedFontLst>
    <p:embeddedFont>
      <p:font typeface="Roboto" panose="020B0604020202020204" charset="0"/>
      <p:regular r:id="rId12"/>
      <p:bold r:id="rId13"/>
      <p:italic r:id="rId14"/>
      <p:boldItalic r:id="rId15"/>
    </p:embeddedFont>
    <p:embeddedFont>
      <p:font typeface="Source Sans Pro" panose="020B0604020202020204" charset="0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70386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6533861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6533861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4485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8bada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8badac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0466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47a85fe99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47a85fe99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0390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7a85fe99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47a85fe99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2448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7a85fe99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7a85fe99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7424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6768c952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6768c952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381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47a85fe99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47a85fe99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5390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47a85fe99_7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47a85fe99_7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138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2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3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5" descr="drone.jpg"/>
          <p:cNvPicPr preferRelativeResize="0"/>
          <p:nvPr/>
        </p:nvPicPr>
        <p:blipFill rotWithShape="1">
          <a:blip r:embed="rId3">
            <a:alphaModFix/>
          </a:blip>
          <a:srcRect t="9993" b="9993"/>
          <a:stretch/>
        </p:blipFill>
        <p:spPr>
          <a:xfrm>
            <a:off x="0" y="-914826"/>
            <a:ext cx="9144000" cy="731617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5"/>
          <p:cNvSpPr/>
          <p:nvPr/>
        </p:nvSpPr>
        <p:spPr>
          <a:xfrm>
            <a:off x="0" y="1464750"/>
            <a:ext cx="9144000" cy="2214000"/>
          </a:xfrm>
          <a:prstGeom prst="rect">
            <a:avLst/>
          </a:prstGeom>
          <a:solidFill>
            <a:srgbClr val="000000">
              <a:alpha val="7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body" idx="4294967295"/>
          </p:nvPr>
        </p:nvSpPr>
        <p:spPr>
          <a:xfrm>
            <a:off x="815000" y="1779600"/>
            <a:ext cx="60951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Autonomous Parcel Delivery - ELCA Challenge</a:t>
            </a:r>
            <a:endParaRPr sz="3600" b="1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20" name="Google Shape;120;p25"/>
          <p:cNvCxnSpPr/>
          <p:nvPr/>
        </p:nvCxnSpPr>
        <p:spPr>
          <a:xfrm>
            <a:off x="6831502" y="2049756"/>
            <a:ext cx="0" cy="1099800"/>
          </a:xfrm>
          <a:prstGeom prst="straightConnector1">
            <a:avLst/>
          </a:prstGeom>
          <a:noFill/>
          <a:ln w="28575" cap="flat" cmpd="sng">
            <a:solidFill>
              <a:srgbClr val="17859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" name="Google Shape;121;p25"/>
          <p:cNvSpPr txBox="1"/>
          <p:nvPr/>
        </p:nvSpPr>
        <p:spPr>
          <a:xfrm>
            <a:off x="6831342" y="2606258"/>
            <a:ext cx="1580400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ELCA$H</a:t>
            </a:r>
            <a:endParaRPr>
              <a:solidFill>
                <a:srgbClr val="17859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2" name="Google Shape;122;p25"/>
          <p:cNvSpPr txBox="1"/>
          <p:nvPr/>
        </p:nvSpPr>
        <p:spPr>
          <a:xfrm>
            <a:off x="6831339" y="1919891"/>
            <a:ext cx="1580400" cy="4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Polyhack 2018</a:t>
            </a:r>
            <a:endParaRPr b="1">
              <a:solidFill>
                <a:srgbClr val="17859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3" name="Google Shape;123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311700" y="174600"/>
            <a:ext cx="37809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434343"/>
                </a:solidFill>
              </a:rPr>
              <a:t>Scope - Index</a:t>
            </a:r>
            <a:endParaRPr sz="2800" b="1">
              <a:solidFill>
                <a:srgbClr val="434343"/>
              </a:solidFill>
            </a:endParaRPr>
          </a:p>
        </p:txBody>
      </p:sp>
      <p:sp>
        <p:nvSpPr>
          <p:cNvPr id="129" name="Google Shape;129;p26"/>
          <p:cNvSpPr txBox="1">
            <a:spLocks noGrp="1"/>
          </p:cNvSpPr>
          <p:nvPr>
            <p:ph type="body" idx="1"/>
          </p:nvPr>
        </p:nvSpPr>
        <p:spPr>
          <a:xfrm>
            <a:off x="430700" y="1664125"/>
            <a:ext cx="2808000" cy="26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Solution Overview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Unique Selling Proposition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Path Planning Strategies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Challenges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  <p:pic>
        <p:nvPicPr>
          <p:cNvPr id="130" name="Google Shape;130;p26" descr="drone.jpg"/>
          <p:cNvPicPr preferRelativeResize="0"/>
          <p:nvPr/>
        </p:nvPicPr>
        <p:blipFill rotWithShape="1">
          <a:blip r:embed="rId3">
            <a:alphaModFix/>
          </a:blip>
          <a:srcRect l="5437" r="5428"/>
          <a:stretch/>
        </p:blipFill>
        <p:spPr>
          <a:xfrm>
            <a:off x="4559500" y="0"/>
            <a:ext cx="4584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6"/>
          <p:cNvSpPr txBox="1">
            <a:spLocks noGrp="1"/>
          </p:cNvSpPr>
          <p:nvPr>
            <p:ph type="sldNum" idx="12"/>
          </p:nvPr>
        </p:nvSpPr>
        <p:spPr>
          <a:xfrm>
            <a:off x="8402083" y="46451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rgbClr val="000000">
              <a:alpha val="7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title" idx="4294967295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3000" b="1"/>
              <a:t>Adaptable </a:t>
            </a:r>
            <a:r>
              <a:rPr lang="en" sz="3000"/>
              <a:t>drones that </a:t>
            </a:r>
            <a:r>
              <a:rPr lang="en" sz="3000" b="1"/>
              <a:t>deliver</a:t>
            </a:r>
            <a:endParaRPr sz="3000" b="1"/>
          </a:p>
        </p:txBody>
      </p:sp>
      <p:pic>
        <p:nvPicPr>
          <p:cNvPr id="138" name="Google Shape;138;p27" descr="dji-phantom-vision-plus-v3-5646x3477-drone-quadcopter-phantom-best-3199.jpg"/>
          <p:cNvPicPr preferRelativeResize="0"/>
          <p:nvPr/>
        </p:nvPicPr>
        <p:blipFill rotWithShape="1">
          <a:blip r:embed="rId3">
            <a:alphaModFix/>
          </a:blip>
          <a:srcRect l="19205" r="19199"/>
          <a:stretch/>
        </p:blipFill>
        <p:spPr>
          <a:xfrm>
            <a:off x="6604118" y="123229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" name="Google Shape;139;p27"/>
          <p:cNvSpPr txBox="1">
            <a:spLocks noGrp="1"/>
          </p:cNvSpPr>
          <p:nvPr>
            <p:ph type="title" idx="4294967295"/>
          </p:nvPr>
        </p:nvSpPr>
        <p:spPr>
          <a:xfrm>
            <a:off x="716975" y="2874950"/>
            <a:ext cx="22731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78591"/>
                </a:solidFill>
              </a:rPr>
              <a:t>Modular </a:t>
            </a:r>
            <a:r>
              <a:rPr lang="en" sz="1800">
                <a:solidFill>
                  <a:srgbClr val="178591"/>
                </a:solidFill>
              </a:rPr>
              <a:t>design</a:t>
            </a:r>
            <a:endParaRPr sz="1800" b="1">
              <a:solidFill>
                <a:srgbClr val="178591"/>
              </a:solidFill>
            </a:endParaRPr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4294967295"/>
          </p:nvPr>
        </p:nvSpPr>
        <p:spPr>
          <a:xfrm>
            <a:off x="842375" y="3486663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The drones operate under the Robot Operating System for collaborative robotics software development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41" name="Google Shape;141;p27"/>
          <p:cNvSpPr txBox="1">
            <a:spLocks noGrp="1"/>
          </p:cNvSpPr>
          <p:nvPr>
            <p:ph type="title" idx="4294967295"/>
          </p:nvPr>
        </p:nvSpPr>
        <p:spPr>
          <a:xfrm>
            <a:off x="3723250" y="2874950"/>
            <a:ext cx="21405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78591"/>
                </a:solidFill>
              </a:rPr>
              <a:t>Reliable </a:t>
            </a:r>
            <a:r>
              <a:rPr lang="en" sz="1800">
                <a:solidFill>
                  <a:srgbClr val="178591"/>
                </a:solidFill>
              </a:rPr>
              <a:t>planning</a:t>
            </a:r>
            <a:endParaRPr sz="1800">
              <a:solidFill>
                <a:srgbClr val="178591"/>
              </a:solidFill>
            </a:endParaRPr>
          </a:p>
        </p:txBody>
      </p:sp>
      <p:sp>
        <p:nvSpPr>
          <p:cNvPr id="142" name="Google Shape;142;p27"/>
          <p:cNvSpPr txBox="1">
            <a:spLocks noGrp="1"/>
          </p:cNvSpPr>
          <p:nvPr>
            <p:ph type="title" idx="4294967295"/>
          </p:nvPr>
        </p:nvSpPr>
        <p:spPr>
          <a:xfrm>
            <a:off x="6415129" y="2892132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78591"/>
                </a:solidFill>
              </a:rPr>
              <a:t>Efficient</a:t>
            </a:r>
            <a:r>
              <a:rPr lang="en" sz="1800">
                <a:solidFill>
                  <a:srgbClr val="178591"/>
                </a:solidFill>
              </a:rPr>
              <a:t> delivery</a:t>
            </a:r>
            <a:endParaRPr sz="1800" b="1">
              <a:solidFill>
                <a:srgbClr val="178591"/>
              </a:solidFill>
            </a:endParaRPr>
          </a:p>
        </p:txBody>
      </p:sp>
      <p:sp>
        <p:nvSpPr>
          <p:cNvPr id="143" name="Google Shape;143;p27"/>
          <p:cNvSpPr txBox="1">
            <a:spLocks noGrp="1"/>
          </p:cNvSpPr>
          <p:nvPr>
            <p:ph type="body" idx="4294967295"/>
          </p:nvPr>
        </p:nvSpPr>
        <p:spPr>
          <a:xfrm>
            <a:off x="3723255" y="3454988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Path planning calculates the optimal path between pick-up and delivery locations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44" name="Google Shape;144;p27"/>
          <p:cNvSpPr txBox="1">
            <a:spLocks noGrp="1"/>
          </p:cNvSpPr>
          <p:nvPr>
            <p:ph type="body" idx="4294967295"/>
          </p:nvPr>
        </p:nvSpPr>
        <p:spPr>
          <a:xfrm>
            <a:off x="6415129" y="3486663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With the addition of multiple drones, parcels are delivered fast and continuously throughout the day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45" name="Google Shape;145;p2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146" name="Google Shape;146;p27"/>
          <p:cNvPicPr preferRelativeResize="0"/>
          <p:nvPr/>
        </p:nvPicPr>
        <p:blipFill rotWithShape="1">
          <a:blip r:embed="rId4">
            <a:alphaModFix/>
          </a:blip>
          <a:srcRect l="50009"/>
          <a:stretch/>
        </p:blipFill>
        <p:spPr>
          <a:xfrm>
            <a:off x="1031375" y="1233650"/>
            <a:ext cx="1644300" cy="16413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47" name="Google Shape;14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39538" y="1232288"/>
            <a:ext cx="1707900" cy="16413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>
            <a:spLocks noGrp="1"/>
          </p:cNvSpPr>
          <p:nvPr>
            <p:ph type="title"/>
          </p:nvPr>
        </p:nvSpPr>
        <p:spPr>
          <a:xfrm>
            <a:off x="227625" y="296125"/>
            <a:ext cx="3696600" cy="10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Drones that </a:t>
            </a:r>
            <a:r>
              <a:rPr lang="en" b="1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adapt</a:t>
            </a:r>
            <a:r>
              <a:rPr lang="en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to emerging technologies</a:t>
            </a:r>
            <a:endParaRPr b="1">
              <a:solidFill>
                <a:srgbClr val="17859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body" idx="1"/>
          </p:nvPr>
        </p:nvSpPr>
        <p:spPr>
          <a:xfrm>
            <a:off x="227625" y="1593500"/>
            <a:ext cx="36966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ROS allows </a:t>
            </a:r>
            <a:r>
              <a:rPr lang="en" sz="1800" b="1">
                <a:latin typeface="Source Sans Pro"/>
                <a:ea typeface="Source Sans Pro"/>
                <a:cs typeface="Source Sans Pro"/>
                <a:sym typeface="Source Sans Pro"/>
              </a:rPr>
              <a:t>collaborative </a:t>
            </a: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robotics software development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Nodes in ROS do not have to be on the same system (</a:t>
            </a:r>
            <a:r>
              <a:rPr lang="en" sz="1800" b="1">
                <a:latin typeface="Source Sans Pro"/>
                <a:ea typeface="Source Sans Pro"/>
                <a:cs typeface="Source Sans Pro"/>
                <a:sym typeface="Source Sans Pro"/>
              </a:rPr>
              <a:t>multiple computers</a:t>
            </a: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) or even of the same architecture!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4" name="Google Shape;15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4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1224" y="931105"/>
            <a:ext cx="4932174" cy="308767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45;p27"/>
          <p:cNvSpPr txBox="1">
            <a:spLocks/>
          </p:cNvSpPr>
          <p:nvPr/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lang="en" dirty="0" smtClean="0"/>
              <a:t>4</a:t>
            </a:r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/>
          </p:nvPr>
        </p:nvSpPr>
        <p:spPr>
          <a:xfrm>
            <a:off x="159300" y="169025"/>
            <a:ext cx="3806700" cy="11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Path Planning Part 1 -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Dijkstra's algorithm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1" name="Google Shape;161;p29"/>
          <p:cNvSpPr txBox="1">
            <a:spLocks noGrp="1"/>
          </p:cNvSpPr>
          <p:nvPr>
            <p:ph type="body" idx="1"/>
          </p:nvPr>
        </p:nvSpPr>
        <p:spPr>
          <a:xfrm>
            <a:off x="269475" y="1449121"/>
            <a:ext cx="3696600" cy="10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666666"/>
                </a:solidFill>
              </a:rPr>
              <a:t>Graphical representation</a:t>
            </a:r>
            <a:r>
              <a:rPr lang="en" sz="1800">
                <a:solidFill>
                  <a:srgbClr val="666666"/>
                </a:solidFill>
              </a:rPr>
              <a:t> of the arena with nodes (drop-off locations and intermediate nodes)</a:t>
            </a:r>
            <a:endParaRPr sz="18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2" name="Google Shape;162;p29"/>
          <p:cNvSpPr txBox="1">
            <a:spLocks noGrp="1"/>
          </p:cNvSpPr>
          <p:nvPr>
            <p:ph type="body" idx="1"/>
          </p:nvPr>
        </p:nvSpPr>
        <p:spPr>
          <a:xfrm>
            <a:off x="269475" y="3705800"/>
            <a:ext cx="3696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666666"/>
                </a:solidFill>
              </a:rPr>
              <a:t>Simple approach </a:t>
            </a:r>
            <a:r>
              <a:rPr lang="en" sz="1800">
                <a:solidFill>
                  <a:srgbClr val="666666"/>
                </a:solidFill>
              </a:rPr>
              <a:t>to implement early in the developing process </a:t>
            </a:r>
            <a:endParaRPr sz="1800" b="1">
              <a:solidFill>
                <a:srgbClr val="666666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666666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666666"/>
              </a:solidFill>
            </a:endParaRPr>
          </a:p>
        </p:txBody>
      </p:sp>
      <p:sp>
        <p:nvSpPr>
          <p:cNvPr id="163" name="Google Shape;163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4" name="Google Shape;1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2924" y="1013726"/>
            <a:ext cx="5271075" cy="33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9"/>
          <p:cNvSpPr txBox="1">
            <a:spLocks noGrp="1"/>
          </p:cNvSpPr>
          <p:nvPr>
            <p:ph type="body" idx="1"/>
          </p:nvPr>
        </p:nvSpPr>
        <p:spPr>
          <a:xfrm>
            <a:off x="269475" y="2521021"/>
            <a:ext cx="3696600" cy="10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Finds shortest path by calculating the cost between nodes (distances)</a:t>
            </a:r>
            <a:endParaRPr sz="18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" name="Google Shape;145;p27"/>
          <p:cNvSpPr txBox="1">
            <a:spLocks/>
          </p:cNvSpPr>
          <p:nvPr/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lang="en" dirty="0" smtClean="0"/>
              <a:t>5</a:t>
            </a:r>
            <a:endParaRPr lang="e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>
            <a:spLocks noGrp="1"/>
          </p:cNvSpPr>
          <p:nvPr>
            <p:ph type="title"/>
          </p:nvPr>
        </p:nvSpPr>
        <p:spPr>
          <a:xfrm>
            <a:off x="159300" y="169025"/>
            <a:ext cx="3806700" cy="11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Path Planning Part 2- </a:t>
            </a:r>
            <a:r>
              <a:rPr lang="en" b="1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Potential field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1" name="Google Shape;171;p30"/>
          <p:cNvSpPr txBox="1">
            <a:spLocks noGrp="1"/>
          </p:cNvSpPr>
          <p:nvPr>
            <p:ph type="body" idx="1"/>
          </p:nvPr>
        </p:nvSpPr>
        <p:spPr>
          <a:xfrm>
            <a:off x="269475" y="1449113"/>
            <a:ext cx="3696600" cy="16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The algorithm creates an </a:t>
            </a:r>
            <a:r>
              <a:rPr lang="en" sz="1800" b="1">
                <a:solidFill>
                  <a:srgbClr val="666666"/>
                </a:solidFill>
              </a:rPr>
              <a:t>artificial potential field</a:t>
            </a:r>
            <a:r>
              <a:rPr lang="en" sz="1800">
                <a:solidFill>
                  <a:srgbClr val="666666"/>
                </a:solidFill>
              </a:rPr>
              <a:t> that attracts the drones to the desired position.</a:t>
            </a:r>
            <a:endParaRPr sz="1800">
              <a:solidFill>
                <a:srgbClr val="6666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2" name="Google Shape;172;p30"/>
          <p:cNvSpPr txBox="1">
            <a:spLocks noGrp="1"/>
          </p:cNvSpPr>
          <p:nvPr>
            <p:ph type="body" idx="1"/>
          </p:nvPr>
        </p:nvSpPr>
        <p:spPr>
          <a:xfrm>
            <a:off x="269475" y="2541975"/>
            <a:ext cx="3696600" cy="7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Obstacles (buildings or other drones) are set as hills and the desired position is set as a valley</a:t>
            </a:r>
            <a:endParaRPr sz="1800" b="1">
              <a:solidFill>
                <a:srgbClr val="666666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666666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666666"/>
              </a:solidFill>
            </a:endParaRPr>
          </a:p>
        </p:txBody>
      </p:sp>
      <p:sp>
        <p:nvSpPr>
          <p:cNvPr id="173" name="Google Shape;173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6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1550" y="880725"/>
            <a:ext cx="4455600" cy="338205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0"/>
          <p:cNvSpPr txBox="1">
            <a:spLocks noGrp="1"/>
          </p:cNvSpPr>
          <p:nvPr>
            <p:ph type="body" idx="1"/>
          </p:nvPr>
        </p:nvSpPr>
        <p:spPr>
          <a:xfrm>
            <a:off x="269475" y="3705800"/>
            <a:ext cx="3696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666666"/>
                </a:solidFill>
              </a:rPr>
              <a:t>Parameter tuning </a:t>
            </a:r>
            <a:r>
              <a:rPr lang="en" sz="1800">
                <a:solidFill>
                  <a:srgbClr val="666666"/>
                </a:solidFill>
              </a:rPr>
              <a:t>represented a challenge with the noise of the arena</a:t>
            </a:r>
            <a:endParaRPr sz="1800">
              <a:solidFill>
                <a:srgbClr val="666666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666666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666666"/>
              </a:solidFill>
            </a:endParaRPr>
          </a:p>
        </p:txBody>
      </p:sp>
      <p:sp>
        <p:nvSpPr>
          <p:cNvPr id="8" name="Google Shape;145;p27"/>
          <p:cNvSpPr txBox="1">
            <a:spLocks/>
          </p:cNvSpPr>
          <p:nvPr/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lang="en" dirty="0" smtClean="0"/>
              <a:t>6</a:t>
            </a:r>
            <a:endParaRPr lang="e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463425" y="127850"/>
            <a:ext cx="3886800" cy="12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Localization</a:t>
            </a:r>
            <a:r>
              <a:rPr lang="en">
                <a:solidFill>
                  <a:srgbClr val="17859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localization, localization</a:t>
            </a:r>
            <a:endParaRPr sz="3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1" name="Google Shape;181;p31"/>
          <p:cNvSpPr txBox="1">
            <a:spLocks noGrp="1"/>
          </p:cNvSpPr>
          <p:nvPr>
            <p:ph type="body" idx="1"/>
          </p:nvPr>
        </p:nvSpPr>
        <p:spPr>
          <a:xfrm>
            <a:off x="558525" y="2103075"/>
            <a:ext cx="3696600" cy="14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Given the </a:t>
            </a:r>
            <a:r>
              <a:rPr lang="en" sz="1800" b="1">
                <a:solidFill>
                  <a:srgbClr val="666666"/>
                </a:solidFill>
              </a:rPr>
              <a:t>inaccuracy in the localization</a:t>
            </a:r>
            <a:r>
              <a:rPr lang="en" sz="1800">
                <a:solidFill>
                  <a:srgbClr val="666666"/>
                </a:solidFill>
              </a:rPr>
              <a:t> of the drones, a smooth path to the desired position was a challenge</a:t>
            </a:r>
            <a:endParaRPr sz="1800" b="1">
              <a:solidFill>
                <a:srgbClr val="666666"/>
              </a:solidFill>
            </a:endParaRPr>
          </a:p>
        </p:txBody>
      </p:sp>
      <p:sp>
        <p:nvSpPr>
          <p:cNvPr id="182" name="Google Shape;182;p31"/>
          <p:cNvSpPr txBox="1">
            <a:spLocks noGrp="1"/>
          </p:cNvSpPr>
          <p:nvPr>
            <p:ph type="body" idx="1"/>
          </p:nvPr>
        </p:nvSpPr>
        <p:spPr>
          <a:xfrm>
            <a:off x="463425" y="1279725"/>
            <a:ext cx="4336200" cy="8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/>
              <a:t>“Strength and growth come only through continuous effort and struggle ” - N. Hill</a:t>
            </a:r>
            <a:endParaRPr sz="1800" i="1"/>
          </a:p>
        </p:txBody>
      </p:sp>
      <p:sp>
        <p:nvSpPr>
          <p:cNvPr id="183" name="Google Shape;183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3200" y="853224"/>
            <a:ext cx="3750150" cy="375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653625" y="3607450"/>
            <a:ext cx="3696600" cy="14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666666"/>
                </a:solidFill>
              </a:rPr>
              <a:t>Disturbance in landing </a:t>
            </a:r>
            <a:r>
              <a:rPr lang="en" sz="1800">
                <a:solidFill>
                  <a:srgbClr val="666666"/>
                </a:solidFill>
              </a:rPr>
              <a:t>lead to early building (or drone) crashing</a:t>
            </a:r>
            <a:endParaRPr sz="1800" b="1">
              <a:solidFill>
                <a:srgbClr val="666666"/>
              </a:solidFill>
            </a:endParaRPr>
          </a:p>
        </p:txBody>
      </p:sp>
      <p:sp>
        <p:nvSpPr>
          <p:cNvPr id="8" name="Google Shape;145;p27"/>
          <p:cNvSpPr txBox="1">
            <a:spLocks/>
          </p:cNvSpPr>
          <p:nvPr/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lang="en" dirty="0" smtClean="0"/>
              <a:t>7</a:t>
            </a:r>
            <a:endParaRPr lang="e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2" descr="2L-086_rec-session_microphones02.jpg"/>
          <p:cNvPicPr preferRelativeResize="0"/>
          <p:nvPr/>
        </p:nvPicPr>
        <p:blipFill rotWithShape="1">
          <a:blip r:embed="rId3">
            <a:alphaModFix/>
          </a:blip>
          <a:srcRect l="8290" r="8390"/>
          <a:stretch/>
        </p:blipFill>
        <p:spPr>
          <a:xfrm>
            <a:off x="0" y="-629851"/>
            <a:ext cx="9144000" cy="7316178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2"/>
          <p:cNvSpPr/>
          <p:nvPr/>
        </p:nvSpPr>
        <p:spPr>
          <a:xfrm>
            <a:off x="0" y="1464750"/>
            <a:ext cx="9144000" cy="2214000"/>
          </a:xfrm>
          <a:prstGeom prst="rect">
            <a:avLst/>
          </a:prstGeom>
          <a:solidFill>
            <a:srgbClr val="000000">
              <a:alpha val="7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2" name="Google Shape;192;p32"/>
          <p:cNvCxnSpPr/>
          <p:nvPr/>
        </p:nvCxnSpPr>
        <p:spPr>
          <a:xfrm>
            <a:off x="2948600" y="2860825"/>
            <a:ext cx="3518400" cy="0"/>
          </a:xfrm>
          <a:prstGeom prst="straightConnector1">
            <a:avLst/>
          </a:prstGeom>
          <a:noFill/>
          <a:ln w="19050" cap="flat" cmpd="sng">
            <a:solidFill>
              <a:srgbClr val="17859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3" name="Google Shape;193;p32"/>
          <p:cNvSpPr txBox="1">
            <a:spLocks noGrp="1"/>
          </p:cNvSpPr>
          <p:nvPr>
            <p:ph type="body" idx="4294967295"/>
          </p:nvPr>
        </p:nvSpPr>
        <p:spPr>
          <a:xfrm>
            <a:off x="3179400" y="2011950"/>
            <a:ext cx="2785200" cy="11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</a:rPr>
              <a:t>Questions?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94" name="Google Shape;194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268</Words>
  <Application>Microsoft Office PowerPoint</Application>
  <PresentationFormat>On-screen Show (16:9)</PresentationFormat>
  <Paragraphs>44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Roboto</vt:lpstr>
      <vt:lpstr>Source Sans Pro</vt:lpstr>
      <vt:lpstr>Arial</vt:lpstr>
      <vt:lpstr>Proxima Nova</vt:lpstr>
      <vt:lpstr>Spearmint</vt:lpstr>
      <vt:lpstr>Material</vt:lpstr>
      <vt:lpstr>PowerPoint Presentation</vt:lpstr>
      <vt:lpstr>Scope - Index</vt:lpstr>
      <vt:lpstr>Adaptable drones that deliver</vt:lpstr>
      <vt:lpstr>Drones that adapt to emerging technologies</vt:lpstr>
      <vt:lpstr>Path Planning Part 1 -  Dijkstra's algorithm</vt:lpstr>
      <vt:lpstr>Path Planning Part 2- Potential field </vt:lpstr>
      <vt:lpstr>Localization, localization, localization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Giancarlo Di Biase</cp:lastModifiedBy>
  <cp:revision>2</cp:revision>
  <dcterms:modified xsi:type="dcterms:W3CDTF">2018-10-28T04:17:34Z</dcterms:modified>
</cp:coreProperties>
</file>